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309" r:id="rId3"/>
    <p:sldId id="317" r:id="rId4"/>
    <p:sldId id="318" r:id="rId5"/>
    <p:sldId id="320" r:id="rId6"/>
    <p:sldId id="321" r:id="rId7"/>
    <p:sldId id="319" r:id="rId8"/>
    <p:sldId id="306" r:id="rId9"/>
    <p:sldId id="298" r:id="rId10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27C0728-BFBA-4018-A895-7E45D940962F}">
          <p14:sldIdLst>
            <p14:sldId id="256"/>
            <p14:sldId id="309"/>
            <p14:sldId id="317"/>
          </p14:sldIdLst>
        </p14:section>
        <p14:section name="COURSE CONTENT" id="{F4927CBE-FA17-46D1-BAAE-887D0AF2CCBF}">
          <p14:sldIdLst>
            <p14:sldId id="318"/>
            <p14:sldId id="320"/>
            <p14:sldId id="321"/>
            <p14:sldId id="319"/>
          </p14:sldIdLst>
        </p14:section>
        <p14:section name="REFERENCE" id="{82098E28-DACF-4424-86A1-E861B2DCC6FF}">
          <p14:sldIdLst>
            <p14:sldId id="306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8FD5"/>
    <a:srgbClr val="558FD5"/>
    <a:srgbClr val="0079B8"/>
    <a:srgbClr val="0081B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36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2E412-AF6E-4368-8CE6-F3740DE76C61}" type="datetimeFigureOut">
              <a:rPr lang="id-ID" smtClean="0"/>
              <a:t>23/07/2019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155C6-5DCB-4C40-B171-89DD4185B27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256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B9D4B4-9F6B-4429-9532-9DE4113265A3}" type="slidenum">
              <a:rPr lang="en-US" altLang="en-US">
                <a:solidFill>
                  <a:prstClr val="black"/>
                </a:solidFill>
              </a:rPr>
              <a:pPr eaLnBrk="1" hangingPunct="1"/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6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9139237" cy="646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1691679" y="1628800"/>
            <a:ext cx="7452319" cy="5229200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US" sz="3200" b="1" dirty="0" smtClean="0">
                <a:solidFill>
                  <a:schemeClr val="bg1"/>
                </a:solidFill>
                <a:latin typeface="Open Sans" pitchFamily="-84" charset="0"/>
                <a:ea typeface="ＭＳ Ｐゴシック" pitchFamily="34" charset="-128"/>
              </a:rPr>
              <a:t>Headline Open Sans Bold 32pt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14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596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87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Bina Nusantara University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3E5453-85FB-4606-9A9E-A68E9CB37BA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8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37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2060848"/>
            <a:ext cx="68371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11350" y="3429001"/>
            <a:ext cx="6837114" cy="3040422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>
          <a:xfrm>
            <a:off x="1907704" y="2852936"/>
            <a:ext cx="6840760" cy="504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id-ID" sz="2200" b="1" dirty="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186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64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32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85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5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5" name="Picture 1" descr="Background 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93629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6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70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8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Background 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636912"/>
            <a:ext cx="7067128" cy="348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89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3352800"/>
            <a:ext cx="7467600" cy="2384425"/>
          </a:xfrm>
          <a:noFill/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COMP6115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Object </a:t>
            </a:r>
            <a:r>
              <a:rPr lang="en-US" sz="3600" dirty="0">
                <a:solidFill>
                  <a:srgbClr val="FFFFFF"/>
                </a:solidFill>
              </a:rPr>
              <a:t>Oriented </a:t>
            </a:r>
            <a:r>
              <a:rPr lang="en-US" sz="3600" dirty="0" smtClean="0">
                <a:solidFill>
                  <a:srgbClr val="FFFFFF"/>
                </a:solidFill>
              </a:rPr>
              <a:t>System 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Analysis </a:t>
            </a:r>
            <a:r>
              <a:rPr lang="en-US" sz="3600" dirty="0">
                <a:solidFill>
                  <a:srgbClr val="FFFFFF"/>
                </a:solidFill>
              </a:rPr>
              <a:t>and </a:t>
            </a:r>
            <a:r>
              <a:rPr lang="en-US" sz="3600" dirty="0" smtClean="0">
                <a:solidFill>
                  <a:srgbClr val="FFFFFF"/>
                </a:solidFill>
              </a:rPr>
              <a:t>Design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DIGITAL CONTENT</a:t>
            </a: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Session  # 3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Understands </a:t>
            </a:r>
            <a:r>
              <a:rPr lang="en-US" dirty="0"/>
              <a:t>various </a:t>
            </a:r>
            <a:r>
              <a:rPr lang="en-US" dirty="0" smtClean="0"/>
              <a:t>basic aspects </a:t>
            </a:r>
            <a:r>
              <a:rPr lang="en-US" dirty="0"/>
              <a:t>of Requirements Analysis such as its definition, process, and various requirements analysis techniques.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Bina Nusantara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2465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2819400"/>
            <a:ext cx="7467600" cy="2384425"/>
          </a:xfrm>
          <a:noFill/>
        </p:spPr>
        <p:txBody>
          <a:bodyPr>
            <a:normAutofit fontScale="90000"/>
          </a:bodyPr>
          <a:lstStyle/>
          <a:p>
            <a:r>
              <a:rPr lang="en-US" sz="2700" dirty="0" smtClean="0">
                <a:solidFill>
                  <a:srgbClr val="FFFFFF"/>
                </a:solidFill>
              </a:rPr>
              <a:t>COMP6115</a:t>
            </a:r>
            <a:r>
              <a:rPr lang="en-US" sz="3600" dirty="0" smtClean="0">
                <a:solidFill>
                  <a:srgbClr val="FFFFFF"/>
                </a:solidFill>
              </a:rPr>
              <a:t> 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Object </a:t>
            </a:r>
            <a:r>
              <a:rPr lang="en-US" sz="2700" dirty="0">
                <a:solidFill>
                  <a:srgbClr val="FFFFFF"/>
                </a:solidFill>
              </a:rPr>
              <a:t>Oriented </a:t>
            </a:r>
            <a:r>
              <a:rPr lang="en-US" sz="2700" dirty="0" smtClean="0">
                <a:solidFill>
                  <a:srgbClr val="FFFFFF"/>
                </a:solidFill>
              </a:rPr>
              <a:t>System </a:t>
            </a:r>
            <a:br>
              <a:rPr lang="en-US" sz="27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Analysis </a:t>
            </a:r>
            <a:r>
              <a:rPr lang="en-US" sz="2700" dirty="0">
                <a:solidFill>
                  <a:srgbClr val="FFFFFF"/>
                </a:solidFill>
              </a:rPr>
              <a:t>and </a:t>
            </a:r>
            <a:r>
              <a:rPr lang="en-US" sz="2700" dirty="0" smtClean="0">
                <a:solidFill>
                  <a:srgbClr val="FFFFFF"/>
                </a:solidFill>
              </a:rPr>
              <a:t>Design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DIGITAL CONTENT:</a:t>
            </a:r>
            <a:br>
              <a:rPr lang="en-US" sz="27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Requirement Determination</a:t>
            </a: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AU" sz="4000" dirty="0"/>
              <a:t/>
            </a:r>
            <a:br>
              <a:rPr lang="en-AU" sz="4000" dirty="0"/>
            </a:br>
            <a:r>
              <a:rPr lang="en-US" sz="2800" dirty="0" smtClean="0">
                <a:solidFill>
                  <a:schemeClr val="bg1"/>
                </a:solidFill>
              </a:rPr>
              <a:t>Session  # 3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23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Requirements Analysis?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0800" y="292614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a process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defining the expectations of the users for an application that is to be built or modified</a:t>
            </a:r>
            <a:endParaRPr lang="en-US" sz="2400" dirty="0"/>
          </a:p>
        </p:txBody>
      </p:sp>
      <p:pic>
        <p:nvPicPr>
          <p:cNvPr id="2" name="PPT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1272" y="228600"/>
            <a:ext cx="6076528" cy="1143000"/>
          </a:xfrm>
        </p:spPr>
        <p:txBody>
          <a:bodyPr/>
          <a:lstStyle/>
          <a:p>
            <a:r>
              <a:rPr lang="en-US" dirty="0" smtClean="0"/>
              <a:t>Requirement Analysis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76400"/>
            <a:ext cx="4552528" cy="1828799"/>
          </a:xfrm>
        </p:spPr>
        <p:txBody>
          <a:bodyPr>
            <a:noAutofit/>
          </a:bodyPr>
          <a:lstStyle/>
          <a:p>
            <a:r>
              <a:rPr lang="en-US" sz="2400" b="1" dirty="0"/>
              <a:t>Eliciting </a:t>
            </a:r>
            <a:r>
              <a:rPr lang="en-US" sz="2400" b="1" dirty="0" smtClean="0"/>
              <a:t>requirements</a:t>
            </a:r>
          </a:p>
          <a:p>
            <a:r>
              <a:rPr lang="en-US" sz="2400" b="1" dirty="0"/>
              <a:t>Analyzing </a:t>
            </a:r>
            <a:r>
              <a:rPr lang="en-US" sz="2400" b="1" dirty="0" smtClean="0"/>
              <a:t>requirements</a:t>
            </a:r>
          </a:p>
          <a:p>
            <a:r>
              <a:rPr lang="en-US" sz="2400" b="1" dirty="0"/>
              <a:t>Requirements </a:t>
            </a:r>
            <a:r>
              <a:rPr lang="en-US" sz="2400" b="1" dirty="0" smtClean="0"/>
              <a:t>modeling</a:t>
            </a:r>
          </a:p>
          <a:p>
            <a:r>
              <a:rPr lang="en-US" sz="2400" b="1" dirty="0"/>
              <a:t>Review and retrospective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525" y="3678693"/>
            <a:ext cx="3731075" cy="2798307"/>
          </a:xfrm>
          <a:prstGeom prst="rect">
            <a:avLst/>
          </a:prstGeom>
        </p:spPr>
      </p:pic>
      <p:pic>
        <p:nvPicPr>
          <p:cNvPr id="4" name="PPT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562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4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Analysis Techniques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3611" r="77813" b="81787"/>
          <a:stretch/>
        </p:blipFill>
        <p:spPr>
          <a:xfrm>
            <a:off x="1143000" y="2362200"/>
            <a:ext cx="4191000" cy="289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5001" y="2373868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Unified Modeling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Business </a:t>
            </a:r>
            <a:r>
              <a:rPr lang="en-US" dirty="0"/>
              <a:t>process modeling </a:t>
            </a:r>
            <a:r>
              <a:rPr lang="en-US" dirty="0" smtClean="0"/>
              <a:t>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Flowchart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flow </a:t>
            </a:r>
            <a:r>
              <a:rPr lang="en-US" dirty="0" smtClean="0"/>
              <a:t>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 Activity </a:t>
            </a:r>
            <a:r>
              <a:rPr lang="en-US" dirty="0" smtClean="0"/>
              <a:t>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Gantt </a:t>
            </a:r>
            <a:r>
              <a:rPr lang="en-US" dirty="0" smtClean="0"/>
              <a:t>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 Definition for Function </a:t>
            </a:r>
            <a:r>
              <a:rPr lang="en-US" dirty="0" smtClean="0"/>
              <a:t>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Gap Analysis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7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Date Placeholder 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Bina Nusantara</a:t>
            </a:r>
            <a:endParaRPr lang="id-ID" altLang="en-US" smtClean="0"/>
          </a:p>
        </p:txBody>
      </p:sp>
      <p:sp>
        <p:nvSpPr>
          <p:cNvPr id="3" name="TextBox 2"/>
          <p:cNvSpPr txBox="1"/>
          <p:nvPr/>
        </p:nvSpPr>
        <p:spPr>
          <a:xfrm>
            <a:off x="3205808" y="260648"/>
            <a:ext cx="53285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dirty="0" smtClean="0">
                <a:solidFill>
                  <a:srgbClr val="0070C0"/>
                </a:solidFill>
              </a:rPr>
              <a:t>Unified Modelling Language</a:t>
            </a:r>
          </a:p>
          <a:p>
            <a:pPr algn="ctr"/>
            <a:endParaRPr lang="id-ID" sz="1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375" t="14720" r="23422" b="7160"/>
          <a:stretch/>
        </p:blipFill>
        <p:spPr>
          <a:xfrm>
            <a:off x="1371600" y="1196752"/>
            <a:ext cx="7463172" cy="4975448"/>
          </a:xfrm>
          <a:prstGeom prst="rect">
            <a:avLst/>
          </a:prstGeom>
        </p:spPr>
      </p:pic>
      <p:pic>
        <p:nvPicPr>
          <p:cNvPr id="4" name="PPT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563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9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4313" y="4000501"/>
            <a:ext cx="4929187" cy="13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ID" altLang="en-US" sz="2800" b="1" dirty="0">
              <a:solidFill>
                <a:prstClr val="white"/>
              </a:solidFill>
            </a:endParaRPr>
          </a:p>
          <a:p>
            <a:pPr algn="ctr" eaLnBrk="1" hangingPunct="1"/>
            <a:endParaRPr lang="en-US" altLang="en-US" sz="2800" b="1" dirty="0" smtClean="0">
              <a:solidFill>
                <a:prstClr val="white"/>
              </a:solidFill>
            </a:endParaRPr>
          </a:p>
          <a:p>
            <a:pPr algn="ctr" eaLnBrk="1" hangingPunct="1"/>
            <a:endParaRPr lang="en-US" altLang="en-US" sz="2800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7352" y="2734270"/>
            <a:ext cx="66994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https://reqtest.com/requirements-blog/requirements-analysis/</a:t>
            </a:r>
          </a:p>
          <a:p>
            <a:pPr lvl="0"/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(Source: </a:t>
            </a:r>
            <a:r>
              <a:rPr lang="en-US" sz="2800" u="sng" dirty="0" err="1">
                <a:latin typeface="Arial" panose="020B0604020202020204" pitchFamily="34" charset="0"/>
                <a:cs typeface="Arial" panose="020B0604020202020204" pitchFamily="34" charset="0"/>
              </a:rPr>
              <a:t>ReQtest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 25th October 2018)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6136" y="836712"/>
            <a:ext cx="23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References: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Bina Nusantara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672" y="457200"/>
            <a:ext cx="7067128" cy="1143000"/>
          </a:xfrm>
        </p:spPr>
        <p:txBody>
          <a:bodyPr/>
          <a:lstStyle/>
          <a:p>
            <a:r>
              <a:rPr lang="en-US" altLang="en-US" u="sng" dirty="0" smtClean="0">
                <a:latin typeface="Cooper Black" panose="0208090404030B020404" pitchFamily="18" charset="0"/>
              </a:rPr>
              <a:t>Acknowledgement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057400"/>
            <a:ext cx="7467600" cy="3509963"/>
          </a:xfrm>
          <a:solidFill>
            <a:srgbClr val="7030A0"/>
          </a:solidFill>
        </p:spPr>
        <p:txBody>
          <a:bodyPr/>
          <a:lstStyle/>
          <a:p>
            <a:pPr marL="457200" indent="0">
              <a:buFontTx/>
              <a:buNone/>
              <a:defRPr/>
            </a:pPr>
            <a:endParaRPr lang="en-US" sz="2000" dirty="0" smtClean="0"/>
          </a:p>
          <a:p>
            <a:pPr marL="457200" indent="0">
              <a:buFontTx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This digital content has been developed by the Faculty Member of SCS in Advanced Software Engineering to give an illustration of the Object Oriented System Analysis and Design.</a:t>
            </a:r>
          </a:p>
          <a:p>
            <a:pPr marL="461963" indent="1588" eaLnBrk="1" hangingPunct="1">
              <a:buFontTx/>
              <a:buNone/>
              <a:defRPr/>
            </a:pPr>
            <a:endParaRPr lang="id-ID" sz="2800" dirty="0" smtClean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en-US" sz="2800" b="1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9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PPT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 2015</Template>
  <TotalTime>958</TotalTime>
  <Words>143</Words>
  <Application>Microsoft Office PowerPoint</Application>
  <PresentationFormat>On-screen Show (4:3)</PresentationFormat>
  <Paragraphs>35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ＭＳ Ｐゴシック</vt:lpstr>
      <vt:lpstr>Arial</vt:lpstr>
      <vt:lpstr>Calibri</vt:lpstr>
      <vt:lpstr>Cooper Black</vt:lpstr>
      <vt:lpstr>Georgia</vt:lpstr>
      <vt:lpstr>Open Sans</vt:lpstr>
      <vt:lpstr>Times New Roman</vt:lpstr>
      <vt:lpstr>Template PPT 2015</vt:lpstr>
      <vt:lpstr>COMP6115  Object Oriented System  Analysis and Design  DIGITAL CONTENT  Session  # 3 </vt:lpstr>
      <vt:lpstr>Learning Objective</vt:lpstr>
      <vt:lpstr>COMP6115  Object Oriented System  Analysis and Design  DIGITAL CONTENT: Requirement Determination  Session  # 3 </vt:lpstr>
      <vt:lpstr>What is the Requirements Analysis?</vt:lpstr>
      <vt:lpstr>Requirement Analysis Steps</vt:lpstr>
      <vt:lpstr>Requirements Analysis Techniques </vt:lpstr>
      <vt:lpstr>PowerPoint Presentation</vt:lpstr>
      <vt:lpstr>PowerPoint Presentation</vt:lpstr>
      <vt:lpstr>Acknowledgement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 Session  #</dc:title>
  <dc:creator>Yulia</dc:creator>
  <cp:lastModifiedBy>Mohamad Subekti</cp:lastModifiedBy>
  <cp:revision>204</cp:revision>
  <dcterms:created xsi:type="dcterms:W3CDTF">2015-05-04T03:33:03Z</dcterms:created>
  <dcterms:modified xsi:type="dcterms:W3CDTF">2019-07-23T13:10:18Z</dcterms:modified>
</cp:coreProperties>
</file>